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30" r:id="rId1"/>
  </p:sldMasterIdLst>
  <p:sldIdLst>
    <p:sldId id="256" r:id="rId2"/>
    <p:sldId id="257" r:id="rId3"/>
    <p:sldId id="260" r:id="rId4"/>
    <p:sldId id="261" r:id="rId5"/>
    <p:sldId id="262" r:id="rId6"/>
    <p:sldId id="266" r:id="rId7"/>
    <p:sldId id="263" r:id="rId8"/>
    <p:sldId id="264" r:id="rId9"/>
    <p:sldId id="265" r:id="rId10"/>
    <p:sldId id="279" r:id="rId11"/>
    <p:sldId id="276" r:id="rId12"/>
    <p:sldId id="277" r:id="rId13"/>
    <p:sldId id="273" r:id="rId14"/>
    <p:sldId id="274" r:id="rId15"/>
    <p:sldId id="271" r:id="rId16"/>
    <p:sldId id="268" r:id="rId17"/>
    <p:sldId id="267" r:id="rId18"/>
    <p:sldId id="269" r:id="rId19"/>
    <p:sldId id="270" r:id="rId20"/>
    <p:sldId id="2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0783C8-129D-3DDF-E358-71E085E103B2}" v="2175" dt="2020-07-18T01:50:14.238"/>
    <p1510:client id="{132D9D63-9C31-2943-924F-C9630CCF39A9}" v="407" dt="2020-07-18T00:41:55.744"/>
    <p1510:client id="{3F94FAFF-8A5D-A29A-57A5-C851894F3598}" v="1589" dt="2020-07-18T02:27:51.669"/>
    <p1510:client id="{4E5FD774-30EE-53CE-64BA-F26DB1A1A0A2}" v="391" dt="2020-07-18T00:22:18.770"/>
    <p1510:client id="{5940B07B-A2E4-4822-4F89-45CD6D2026A8}" v="4" dt="2020-07-17T23:03:56.997"/>
    <p1510:client id="{BC10EDA5-BB44-639E-2D86-20E96D4E5D62}" v="2" dt="2020-07-17T23:04:16.9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9" d="100"/>
          <a:sy n="159" d="100"/>
        </p:scale>
        <p:origin x="33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svg"/><Relationship Id="rId1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F4F0A8-483A-40DA-8FFB-A55BD5BF0B26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B359F35-6CE0-4546-A73C-42879FEEDF37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400" b="1" kern="1200" dirty="0">
              <a:solidFill>
                <a:schemeClr val="tx2"/>
              </a:solidFill>
              <a:latin typeface="+mn-lt"/>
              <a:ea typeface="+mn-ea"/>
              <a:cs typeface="+mn-cs"/>
            </a:rPr>
            <a:t>Python Query</a:t>
          </a:r>
        </a:p>
      </dgm:t>
    </dgm:pt>
    <dgm:pt modelId="{AAB8F8EC-6708-48DC-A2E5-5390922A85BF}" type="parTrans" cxnId="{A4C22BA0-D558-442D-B197-CA1DB1A4ADCE}">
      <dgm:prSet/>
      <dgm:spPr/>
      <dgm:t>
        <a:bodyPr/>
        <a:lstStyle/>
        <a:p>
          <a:endParaRPr lang="en-US"/>
        </a:p>
      </dgm:t>
    </dgm:pt>
    <dgm:pt modelId="{E50B5802-29E9-4E1C-932A-9BFE8AB38FF3}" type="sibTrans" cxnId="{A4C22BA0-D558-442D-B197-CA1DB1A4ADCE}">
      <dgm:prSet/>
      <dgm:spPr/>
      <dgm:t>
        <a:bodyPr/>
        <a:lstStyle/>
        <a:p>
          <a:endParaRPr lang="en-US"/>
        </a:p>
      </dgm:t>
    </dgm:pt>
    <dgm:pt modelId="{348AA64F-ECB9-4F71-82BE-A0A4DBDA13C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kern="1200" dirty="0">
              <a:solidFill>
                <a:srgbClr val="637052"/>
              </a:solidFill>
              <a:latin typeface="Calibri" panose="020F0502020204030204"/>
              <a:ea typeface="+mn-ea"/>
              <a:cs typeface="Calibri"/>
            </a:rPr>
            <a:t>- </a:t>
          </a:r>
          <a:r>
            <a:rPr lang="en-US" sz="2400" kern="1200" dirty="0">
              <a:solidFill>
                <a:schemeClr val="tx2"/>
              </a:solidFill>
              <a:latin typeface="+mn-lt"/>
              <a:ea typeface="+mn-ea"/>
              <a:cs typeface="Calibri"/>
            </a:rPr>
            <a:t>Transformation : Merge datasets</a:t>
          </a:r>
          <a:endParaRPr lang="en-US" sz="1700" kern="1200" dirty="0"/>
        </a:p>
      </dgm:t>
    </dgm:pt>
    <dgm:pt modelId="{F50CA895-4A3C-4CC0-8685-14C4DEF67BC8}" type="parTrans" cxnId="{3998D9BD-9866-4B10-A9E5-3EFF559C68A1}">
      <dgm:prSet/>
      <dgm:spPr/>
      <dgm:t>
        <a:bodyPr/>
        <a:lstStyle/>
        <a:p>
          <a:endParaRPr lang="en-US"/>
        </a:p>
      </dgm:t>
    </dgm:pt>
    <dgm:pt modelId="{4F62B371-2DF3-4B90-83CE-B44EC842800A}" type="sibTrans" cxnId="{3998D9BD-9866-4B10-A9E5-3EFF559C68A1}">
      <dgm:prSet/>
      <dgm:spPr/>
      <dgm:t>
        <a:bodyPr/>
        <a:lstStyle/>
        <a:p>
          <a:endParaRPr lang="en-US"/>
        </a:p>
      </dgm:t>
    </dgm:pt>
    <dgm:pt modelId="{2E2AF992-F407-47B7-826D-BA13A0FA234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kern="1200" dirty="0">
              <a:solidFill>
                <a:schemeClr val="tx2"/>
              </a:solidFill>
              <a:latin typeface="+mn-lt"/>
              <a:ea typeface="+mn-ea"/>
              <a:cs typeface="Calibri"/>
            </a:rPr>
            <a:t>- Load into PostgreSQL database</a:t>
          </a:r>
        </a:p>
        <a:p>
          <a:pPr>
            <a:lnSpc>
              <a:spcPct val="100000"/>
            </a:lnSpc>
          </a:pPr>
          <a:r>
            <a:rPr lang="en-US" sz="2400" kern="1200" dirty="0">
              <a:solidFill>
                <a:schemeClr val="tx2"/>
              </a:solidFill>
              <a:latin typeface="+mn-lt"/>
              <a:ea typeface="+mn-ea"/>
              <a:cs typeface="Calibri"/>
            </a:rPr>
            <a:t>-Make Visuals </a:t>
          </a:r>
        </a:p>
      </dgm:t>
    </dgm:pt>
    <dgm:pt modelId="{681967E8-8398-4135-AA80-FBDF43D9FDBE}" type="parTrans" cxnId="{D89F43E1-6A6C-4B66-8A1A-1280E5A40AFC}">
      <dgm:prSet/>
      <dgm:spPr/>
      <dgm:t>
        <a:bodyPr/>
        <a:lstStyle/>
        <a:p>
          <a:endParaRPr lang="en-US"/>
        </a:p>
      </dgm:t>
    </dgm:pt>
    <dgm:pt modelId="{045EF384-1D56-4452-B746-A4B894C328EB}" type="sibTrans" cxnId="{D89F43E1-6A6C-4B66-8A1A-1280E5A40AFC}">
      <dgm:prSet/>
      <dgm:spPr/>
      <dgm:t>
        <a:bodyPr/>
        <a:lstStyle/>
        <a:p>
          <a:endParaRPr lang="en-US"/>
        </a:p>
      </dgm:t>
    </dgm:pt>
    <dgm:pt modelId="{5DB751C4-DB9A-49DD-80EE-D144EF92B7A2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400" b="1" kern="1200" dirty="0">
              <a:solidFill>
                <a:srgbClr val="637052"/>
              </a:solidFill>
              <a:latin typeface="Calibri" panose="020F0502020204030204"/>
              <a:ea typeface="+mn-ea"/>
              <a:cs typeface="+mn-cs"/>
            </a:rPr>
            <a:t>ERD Database</a:t>
          </a:r>
        </a:p>
      </dgm:t>
    </dgm:pt>
    <dgm:pt modelId="{2D961A81-A5E7-48D6-B494-384EFF7D2F80}" type="parTrans" cxnId="{D77B621D-9BEA-457C-94C7-0A751417FFBE}">
      <dgm:prSet/>
      <dgm:spPr/>
      <dgm:t>
        <a:bodyPr/>
        <a:lstStyle/>
        <a:p>
          <a:endParaRPr lang="en-US"/>
        </a:p>
      </dgm:t>
    </dgm:pt>
    <dgm:pt modelId="{257708C5-3CBB-4D12-A268-7C0BA247D541}" type="sibTrans" cxnId="{D77B621D-9BEA-457C-94C7-0A751417FFBE}">
      <dgm:prSet/>
      <dgm:spPr/>
      <dgm:t>
        <a:bodyPr/>
        <a:lstStyle/>
        <a:p>
          <a:endParaRPr lang="en-US"/>
        </a:p>
      </dgm:t>
    </dgm:pt>
    <dgm:pt modelId="{A359652A-876E-4CFA-B7AA-6DC7AA0F39C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kern="1200" dirty="0">
              <a:solidFill>
                <a:srgbClr val="637052"/>
              </a:solidFill>
              <a:latin typeface="Calibri" panose="020F0502020204030204"/>
              <a:ea typeface="+mn-ea"/>
              <a:cs typeface="Calibri"/>
            </a:rPr>
            <a:t>- Seven Tables</a:t>
          </a:r>
        </a:p>
      </dgm:t>
    </dgm:pt>
    <dgm:pt modelId="{D3CBBB73-53DD-4C3E-AC4B-62F7041DA61F}" type="parTrans" cxnId="{793D0971-CEED-465E-AA2F-5BE541654920}">
      <dgm:prSet/>
      <dgm:spPr/>
      <dgm:t>
        <a:bodyPr/>
        <a:lstStyle/>
        <a:p>
          <a:endParaRPr lang="en-US"/>
        </a:p>
      </dgm:t>
    </dgm:pt>
    <dgm:pt modelId="{B3541C64-7267-4A46-A199-2D37D55500C5}" type="sibTrans" cxnId="{793D0971-CEED-465E-AA2F-5BE541654920}">
      <dgm:prSet/>
      <dgm:spPr/>
      <dgm:t>
        <a:bodyPr/>
        <a:lstStyle/>
        <a:p>
          <a:endParaRPr lang="en-US"/>
        </a:p>
      </dgm:t>
    </dgm:pt>
    <dgm:pt modelId="{D382A59F-E652-40FD-9270-B6A1738F42C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kern="1200" dirty="0">
              <a:solidFill>
                <a:srgbClr val="637052"/>
              </a:solidFill>
              <a:latin typeface="Calibri" panose="020F0502020204030204"/>
              <a:ea typeface="+mn-ea"/>
              <a:cs typeface="Calibri"/>
            </a:rPr>
            <a:t>- Use AWS to upload our data</a:t>
          </a:r>
        </a:p>
      </dgm:t>
    </dgm:pt>
    <dgm:pt modelId="{FF4656C8-1DC3-47D6-B99F-9A3E7D29746C}" type="parTrans" cxnId="{21B02E3D-7DAB-499E-9448-76A7AB441BFF}">
      <dgm:prSet/>
      <dgm:spPr/>
      <dgm:t>
        <a:bodyPr/>
        <a:lstStyle/>
        <a:p>
          <a:endParaRPr lang="en-US"/>
        </a:p>
      </dgm:t>
    </dgm:pt>
    <dgm:pt modelId="{52753BB2-28D2-4300-92AE-458706E42780}" type="sibTrans" cxnId="{21B02E3D-7DAB-499E-9448-76A7AB441BFF}">
      <dgm:prSet/>
      <dgm:spPr/>
      <dgm:t>
        <a:bodyPr/>
        <a:lstStyle/>
        <a:p>
          <a:endParaRPr lang="en-US"/>
        </a:p>
      </dgm:t>
    </dgm:pt>
    <dgm:pt modelId="{AD130CBC-C06B-4F17-AD6A-926CD5A79437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400" b="1" kern="1200" dirty="0">
              <a:solidFill>
                <a:srgbClr val="637052"/>
              </a:solidFill>
              <a:latin typeface="Calibri" panose="020F0502020204030204"/>
              <a:ea typeface="+mn-ea"/>
              <a:cs typeface="+mn-cs"/>
            </a:rPr>
            <a:t>Python Flask</a:t>
          </a:r>
        </a:p>
      </dgm:t>
    </dgm:pt>
    <dgm:pt modelId="{C07E7F6B-95D8-4121-BA64-55649D986DAD}" type="parTrans" cxnId="{6DC17CFF-D5A1-4C16-A261-4FDC1CD805DB}">
      <dgm:prSet/>
      <dgm:spPr/>
      <dgm:t>
        <a:bodyPr/>
        <a:lstStyle/>
        <a:p>
          <a:endParaRPr lang="en-US"/>
        </a:p>
      </dgm:t>
    </dgm:pt>
    <dgm:pt modelId="{65064C2D-54A3-4975-AE9C-0AD4F47C1670}" type="sibTrans" cxnId="{6DC17CFF-D5A1-4C16-A261-4FDC1CD805DB}">
      <dgm:prSet/>
      <dgm:spPr/>
      <dgm:t>
        <a:bodyPr/>
        <a:lstStyle/>
        <a:p>
          <a:endParaRPr lang="en-US"/>
        </a:p>
      </dgm:t>
    </dgm:pt>
    <dgm:pt modelId="{3841CA0D-4F60-4142-B7D8-E431ACE8397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kern="1200" dirty="0">
              <a:solidFill>
                <a:srgbClr val="637052"/>
              </a:solidFill>
              <a:latin typeface="Calibri" panose="020F0502020204030204"/>
              <a:ea typeface="+mn-ea"/>
              <a:cs typeface="Calibri"/>
            </a:rPr>
            <a:t>- app.py </a:t>
          </a:r>
        </a:p>
      </dgm:t>
    </dgm:pt>
    <dgm:pt modelId="{46CAFB77-ADD3-4C7D-88B1-84F55B164969}" type="parTrans" cxnId="{168B8624-607C-4819-A9A1-2A238C1EA206}">
      <dgm:prSet/>
      <dgm:spPr/>
      <dgm:t>
        <a:bodyPr/>
        <a:lstStyle/>
        <a:p>
          <a:endParaRPr lang="en-US"/>
        </a:p>
      </dgm:t>
    </dgm:pt>
    <dgm:pt modelId="{2C63E887-ACC0-43D2-A195-3B97A55FE559}" type="sibTrans" cxnId="{168B8624-607C-4819-A9A1-2A238C1EA206}">
      <dgm:prSet/>
      <dgm:spPr/>
      <dgm:t>
        <a:bodyPr/>
        <a:lstStyle/>
        <a:p>
          <a:endParaRPr lang="en-US"/>
        </a:p>
      </dgm:t>
    </dgm:pt>
    <dgm:pt modelId="{3D8130F0-7C3A-4195-B306-4F91793DB2B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kern="1200" dirty="0">
              <a:solidFill>
                <a:srgbClr val="637052"/>
              </a:solidFill>
              <a:latin typeface="Calibri" panose="020F0502020204030204"/>
              <a:ea typeface="+mn-ea"/>
              <a:cs typeface="Calibri"/>
            </a:rPr>
            <a:t>- Pulls template and other files together to render data</a:t>
          </a:r>
        </a:p>
      </dgm:t>
    </dgm:pt>
    <dgm:pt modelId="{EBB671D1-FB3E-4DA2-8A10-F45E86CD8F10}" type="parTrans" cxnId="{3A3BE268-7DFB-4876-8898-675ADF32F143}">
      <dgm:prSet/>
      <dgm:spPr/>
      <dgm:t>
        <a:bodyPr/>
        <a:lstStyle/>
        <a:p>
          <a:endParaRPr lang="en-US"/>
        </a:p>
      </dgm:t>
    </dgm:pt>
    <dgm:pt modelId="{5D8FFFCA-2E12-4B2C-AB90-F442A7AF44A8}" type="sibTrans" cxnId="{3A3BE268-7DFB-4876-8898-675ADF32F143}">
      <dgm:prSet/>
      <dgm:spPr/>
      <dgm:t>
        <a:bodyPr/>
        <a:lstStyle/>
        <a:p>
          <a:endParaRPr lang="en-US"/>
        </a:p>
      </dgm:t>
    </dgm:pt>
    <dgm:pt modelId="{4A195633-9DA6-467A-BD21-EEB71A03EE18}" type="pres">
      <dgm:prSet presAssocID="{1AF4F0A8-483A-40DA-8FFB-A55BD5BF0B26}" presName="root" presStyleCnt="0">
        <dgm:presLayoutVars>
          <dgm:dir/>
          <dgm:resizeHandles val="exact"/>
        </dgm:presLayoutVars>
      </dgm:prSet>
      <dgm:spPr/>
    </dgm:pt>
    <dgm:pt modelId="{3E39D512-3786-4191-9D55-9135448E5930}" type="pres">
      <dgm:prSet presAssocID="{6B359F35-6CE0-4546-A73C-42879FEEDF37}" presName="compNode" presStyleCnt="0"/>
      <dgm:spPr/>
    </dgm:pt>
    <dgm:pt modelId="{BC0A0A0E-8D8A-419C-A1D6-C869102F72DB}" type="pres">
      <dgm:prSet presAssocID="{6B359F35-6CE0-4546-A73C-42879FEEDF37}" presName="iconRect" presStyleLbl="node1" presStyleIdx="0" presStyleCnt="3" custLinFactX="131620" custLinFactNeighborX="200000" custLinFactNeighborY="1033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A3A3B6E-C47D-470E-9D04-7A2EADAFD69A}" type="pres">
      <dgm:prSet presAssocID="{6B359F35-6CE0-4546-A73C-42879FEEDF37}" presName="iconSpace" presStyleCnt="0"/>
      <dgm:spPr/>
    </dgm:pt>
    <dgm:pt modelId="{C157C5C2-6CAA-444F-BDD3-C0280293F1EA}" type="pres">
      <dgm:prSet presAssocID="{6B359F35-6CE0-4546-A73C-42879FEEDF37}" presName="parTx" presStyleLbl="revTx" presStyleIdx="0" presStyleCnt="6">
        <dgm:presLayoutVars>
          <dgm:chMax val="0"/>
          <dgm:chPref val="0"/>
        </dgm:presLayoutVars>
      </dgm:prSet>
      <dgm:spPr/>
    </dgm:pt>
    <dgm:pt modelId="{5C368815-8C33-4D7E-83EF-3F12A09F51F0}" type="pres">
      <dgm:prSet presAssocID="{6B359F35-6CE0-4546-A73C-42879FEEDF37}" presName="txSpace" presStyleCnt="0"/>
      <dgm:spPr/>
    </dgm:pt>
    <dgm:pt modelId="{FE898A11-AED7-4542-9F4A-B30A04D0B990}" type="pres">
      <dgm:prSet presAssocID="{6B359F35-6CE0-4546-A73C-42879FEEDF37}" presName="desTx" presStyleLbl="revTx" presStyleIdx="1" presStyleCnt="6" custLinFactNeighborX="1319" custLinFactNeighborY="-3260">
        <dgm:presLayoutVars/>
      </dgm:prSet>
      <dgm:spPr/>
    </dgm:pt>
    <dgm:pt modelId="{DB5D14C5-11C1-4909-A06B-2A677D9A54C1}" type="pres">
      <dgm:prSet presAssocID="{E50B5802-29E9-4E1C-932A-9BFE8AB38FF3}" presName="sibTrans" presStyleCnt="0"/>
      <dgm:spPr/>
    </dgm:pt>
    <dgm:pt modelId="{13E6E6F8-46D2-4811-BDF6-5F26C50354BE}" type="pres">
      <dgm:prSet presAssocID="{5DB751C4-DB9A-49DD-80EE-D144EF92B7A2}" presName="compNode" presStyleCnt="0"/>
      <dgm:spPr/>
    </dgm:pt>
    <dgm:pt modelId="{65FE61E6-2DDE-429A-814B-E4FA4FFC70F2}" type="pres">
      <dgm:prSet presAssocID="{5DB751C4-DB9A-49DD-80EE-D144EF92B7A2}" presName="iconRect" presStyleLbl="node1" presStyleIdx="1" presStyleCnt="3" custLinFactX="-133923" custLinFactNeighborX="-200000" custLinFactNeighborY="-2440"/>
      <dgm:spPr>
        <a:prstGeom prst="lightningBolt">
          <a:avLst/>
        </a:prstGeom>
        <a:ln>
          <a:noFill/>
        </a:ln>
      </dgm:spPr>
    </dgm:pt>
    <dgm:pt modelId="{F94B8DEF-1057-4EBF-8510-D3922CCF132E}" type="pres">
      <dgm:prSet presAssocID="{5DB751C4-DB9A-49DD-80EE-D144EF92B7A2}" presName="iconSpace" presStyleCnt="0"/>
      <dgm:spPr/>
    </dgm:pt>
    <dgm:pt modelId="{99CD3856-5213-492C-B46D-9CA321B34219}" type="pres">
      <dgm:prSet presAssocID="{5DB751C4-DB9A-49DD-80EE-D144EF92B7A2}" presName="parTx" presStyleLbl="revTx" presStyleIdx="2" presStyleCnt="6">
        <dgm:presLayoutVars>
          <dgm:chMax val="0"/>
          <dgm:chPref val="0"/>
        </dgm:presLayoutVars>
      </dgm:prSet>
      <dgm:spPr/>
    </dgm:pt>
    <dgm:pt modelId="{D9906724-2106-4A84-861D-6DED40D9C21B}" type="pres">
      <dgm:prSet presAssocID="{5DB751C4-DB9A-49DD-80EE-D144EF92B7A2}" presName="txSpace" presStyleCnt="0"/>
      <dgm:spPr/>
    </dgm:pt>
    <dgm:pt modelId="{7D624645-1F54-44BA-A009-0B6D17734303}" type="pres">
      <dgm:prSet presAssocID="{5DB751C4-DB9A-49DD-80EE-D144EF92B7A2}" presName="desTx" presStyleLbl="revTx" presStyleIdx="3" presStyleCnt="6" custLinFactNeighborX="1320" custLinFactNeighborY="35471">
        <dgm:presLayoutVars/>
      </dgm:prSet>
      <dgm:spPr/>
    </dgm:pt>
    <dgm:pt modelId="{A7C94532-211F-48FF-8BAA-649722E36F69}" type="pres">
      <dgm:prSet presAssocID="{257708C5-3CBB-4D12-A268-7C0BA247D541}" presName="sibTrans" presStyleCnt="0"/>
      <dgm:spPr/>
    </dgm:pt>
    <dgm:pt modelId="{636F6EF3-7BA7-4BC7-B024-7C03E422BB3E}" type="pres">
      <dgm:prSet presAssocID="{AD130CBC-C06B-4F17-AD6A-926CD5A79437}" presName="compNode" presStyleCnt="0"/>
      <dgm:spPr/>
    </dgm:pt>
    <dgm:pt modelId="{7E213B8D-90CC-4923-A781-86B2BB859C1F}" type="pres">
      <dgm:prSet presAssocID="{AD130CBC-C06B-4F17-AD6A-926CD5A79437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073228B2-1E31-4712-829C-C636937E6844}" type="pres">
      <dgm:prSet presAssocID="{AD130CBC-C06B-4F17-AD6A-926CD5A79437}" presName="iconSpace" presStyleCnt="0"/>
      <dgm:spPr/>
    </dgm:pt>
    <dgm:pt modelId="{C65891B0-638F-4432-881C-5D477398A1A2}" type="pres">
      <dgm:prSet presAssocID="{AD130CBC-C06B-4F17-AD6A-926CD5A79437}" presName="parTx" presStyleLbl="revTx" presStyleIdx="4" presStyleCnt="6">
        <dgm:presLayoutVars>
          <dgm:chMax val="0"/>
          <dgm:chPref val="0"/>
        </dgm:presLayoutVars>
      </dgm:prSet>
      <dgm:spPr/>
    </dgm:pt>
    <dgm:pt modelId="{0AE09AE8-238A-49BD-AFC3-4D95CA4806CC}" type="pres">
      <dgm:prSet presAssocID="{AD130CBC-C06B-4F17-AD6A-926CD5A79437}" presName="txSpace" presStyleCnt="0"/>
      <dgm:spPr/>
    </dgm:pt>
    <dgm:pt modelId="{8346A89D-7A07-432D-9AAE-D1A52DD2C0E7}" type="pres">
      <dgm:prSet presAssocID="{AD130CBC-C06B-4F17-AD6A-926CD5A79437}" presName="desTx" presStyleLbl="revTx" presStyleIdx="5" presStyleCnt="6">
        <dgm:presLayoutVars/>
      </dgm:prSet>
      <dgm:spPr/>
    </dgm:pt>
  </dgm:ptLst>
  <dgm:cxnLst>
    <dgm:cxn modelId="{F414EB04-4493-45BA-83F6-A65A35CD9247}" type="presOf" srcId="{2E2AF992-F407-47B7-826D-BA13A0FA234E}" destId="{FE898A11-AED7-4542-9F4A-B30A04D0B990}" srcOrd="0" destOrd="1" presId="urn:microsoft.com/office/officeart/2018/5/layout/CenteredIconLabelDescriptionList"/>
    <dgm:cxn modelId="{3D26780A-6A53-4EA4-AB32-230247B30C9B}" type="presOf" srcId="{1AF4F0A8-483A-40DA-8FFB-A55BD5BF0B26}" destId="{4A195633-9DA6-467A-BD21-EEB71A03EE18}" srcOrd="0" destOrd="0" presId="urn:microsoft.com/office/officeart/2018/5/layout/CenteredIconLabelDescriptionList"/>
    <dgm:cxn modelId="{D77B621D-9BEA-457C-94C7-0A751417FFBE}" srcId="{1AF4F0A8-483A-40DA-8FFB-A55BD5BF0B26}" destId="{5DB751C4-DB9A-49DD-80EE-D144EF92B7A2}" srcOrd="1" destOrd="0" parTransId="{2D961A81-A5E7-48D6-B494-384EFF7D2F80}" sibTransId="{257708C5-3CBB-4D12-A268-7C0BA247D541}"/>
    <dgm:cxn modelId="{BF8C6F22-17C1-48EE-BC81-39FD695616EC}" type="presOf" srcId="{3D8130F0-7C3A-4195-B306-4F91793DB2B6}" destId="{8346A89D-7A07-432D-9AAE-D1A52DD2C0E7}" srcOrd="0" destOrd="1" presId="urn:microsoft.com/office/officeart/2018/5/layout/CenteredIconLabelDescriptionList"/>
    <dgm:cxn modelId="{168B8624-607C-4819-A9A1-2A238C1EA206}" srcId="{AD130CBC-C06B-4F17-AD6A-926CD5A79437}" destId="{3841CA0D-4F60-4142-B7D8-E431ACE83974}" srcOrd="0" destOrd="0" parTransId="{46CAFB77-ADD3-4C7D-88B1-84F55B164969}" sibTransId="{2C63E887-ACC0-43D2-A195-3B97A55FE559}"/>
    <dgm:cxn modelId="{21B02E3D-7DAB-499E-9448-76A7AB441BFF}" srcId="{5DB751C4-DB9A-49DD-80EE-D144EF92B7A2}" destId="{D382A59F-E652-40FD-9270-B6A1738F42CB}" srcOrd="1" destOrd="0" parTransId="{FF4656C8-1DC3-47D6-B99F-9A3E7D29746C}" sibTransId="{52753BB2-28D2-4300-92AE-458706E42780}"/>
    <dgm:cxn modelId="{AC5A475E-BFC5-465D-A94D-9095F71C4155}" type="presOf" srcId="{D382A59F-E652-40FD-9270-B6A1738F42CB}" destId="{7D624645-1F54-44BA-A009-0B6D17734303}" srcOrd="0" destOrd="1" presId="urn:microsoft.com/office/officeart/2018/5/layout/CenteredIconLabelDescriptionList"/>
    <dgm:cxn modelId="{3A3BE268-7DFB-4876-8898-675ADF32F143}" srcId="{AD130CBC-C06B-4F17-AD6A-926CD5A79437}" destId="{3D8130F0-7C3A-4195-B306-4F91793DB2B6}" srcOrd="1" destOrd="0" parTransId="{EBB671D1-FB3E-4DA2-8A10-F45E86CD8F10}" sibTransId="{5D8FFFCA-2E12-4B2C-AB90-F442A7AF44A8}"/>
    <dgm:cxn modelId="{88DEF169-5A3C-4386-B294-605A1C3C2C28}" type="presOf" srcId="{AD130CBC-C06B-4F17-AD6A-926CD5A79437}" destId="{C65891B0-638F-4432-881C-5D477398A1A2}" srcOrd="0" destOrd="0" presId="urn:microsoft.com/office/officeart/2018/5/layout/CenteredIconLabelDescriptionList"/>
    <dgm:cxn modelId="{793D0971-CEED-465E-AA2F-5BE541654920}" srcId="{5DB751C4-DB9A-49DD-80EE-D144EF92B7A2}" destId="{A359652A-876E-4CFA-B7AA-6DC7AA0F39CF}" srcOrd="0" destOrd="0" parTransId="{D3CBBB73-53DD-4C3E-AC4B-62F7041DA61F}" sibTransId="{B3541C64-7267-4A46-A199-2D37D55500C5}"/>
    <dgm:cxn modelId="{B261258F-0442-4DED-8AB6-1700BD4C779F}" type="presOf" srcId="{6B359F35-6CE0-4546-A73C-42879FEEDF37}" destId="{C157C5C2-6CAA-444F-BDD3-C0280293F1EA}" srcOrd="0" destOrd="0" presId="urn:microsoft.com/office/officeart/2018/5/layout/CenteredIconLabelDescriptionList"/>
    <dgm:cxn modelId="{82468695-9F6E-40D7-9EF2-745E99A95B86}" type="presOf" srcId="{3841CA0D-4F60-4142-B7D8-E431ACE83974}" destId="{8346A89D-7A07-432D-9AAE-D1A52DD2C0E7}" srcOrd="0" destOrd="0" presId="urn:microsoft.com/office/officeart/2018/5/layout/CenteredIconLabelDescriptionList"/>
    <dgm:cxn modelId="{CAC90D97-C349-4CF4-A5A4-DFE87BF874E4}" type="presOf" srcId="{5DB751C4-DB9A-49DD-80EE-D144EF92B7A2}" destId="{99CD3856-5213-492C-B46D-9CA321B34219}" srcOrd="0" destOrd="0" presId="urn:microsoft.com/office/officeart/2018/5/layout/CenteredIconLabelDescriptionList"/>
    <dgm:cxn modelId="{5383AA9A-0D35-49F9-9AB5-8F8F7E6ABF86}" type="presOf" srcId="{A359652A-876E-4CFA-B7AA-6DC7AA0F39CF}" destId="{7D624645-1F54-44BA-A009-0B6D17734303}" srcOrd="0" destOrd="0" presId="urn:microsoft.com/office/officeart/2018/5/layout/CenteredIconLabelDescriptionList"/>
    <dgm:cxn modelId="{A4C22BA0-D558-442D-B197-CA1DB1A4ADCE}" srcId="{1AF4F0A8-483A-40DA-8FFB-A55BD5BF0B26}" destId="{6B359F35-6CE0-4546-A73C-42879FEEDF37}" srcOrd="0" destOrd="0" parTransId="{AAB8F8EC-6708-48DC-A2E5-5390922A85BF}" sibTransId="{E50B5802-29E9-4E1C-932A-9BFE8AB38FF3}"/>
    <dgm:cxn modelId="{3998D9BD-9866-4B10-A9E5-3EFF559C68A1}" srcId="{6B359F35-6CE0-4546-A73C-42879FEEDF37}" destId="{348AA64F-ECB9-4F71-82BE-A0A4DBDA13C2}" srcOrd="0" destOrd="0" parTransId="{F50CA895-4A3C-4CC0-8685-14C4DEF67BC8}" sibTransId="{4F62B371-2DF3-4B90-83CE-B44EC842800A}"/>
    <dgm:cxn modelId="{ED17F2D1-C649-44B5-9A1D-4FFE3FF9A743}" type="presOf" srcId="{348AA64F-ECB9-4F71-82BE-A0A4DBDA13C2}" destId="{FE898A11-AED7-4542-9F4A-B30A04D0B990}" srcOrd="0" destOrd="0" presId="urn:microsoft.com/office/officeart/2018/5/layout/CenteredIconLabelDescriptionList"/>
    <dgm:cxn modelId="{D89F43E1-6A6C-4B66-8A1A-1280E5A40AFC}" srcId="{6B359F35-6CE0-4546-A73C-42879FEEDF37}" destId="{2E2AF992-F407-47B7-826D-BA13A0FA234E}" srcOrd="1" destOrd="0" parTransId="{681967E8-8398-4135-AA80-FBDF43D9FDBE}" sibTransId="{045EF384-1D56-4452-B746-A4B894C328EB}"/>
    <dgm:cxn modelId="{6DC17CFF-D5A1-4C16-A261-4FDC1CD805DB}" srcId="{1AF4F0A8-483A-40DA-8FFB-A55BD5BF0B26}" destId="{AD130CBC-C06B-4F17-AD6A-926CD5A79437}" srcOrd="2" destOrd="0" parTransId="{C07E7F6B-95D8-4121-BA64-55649D986DAD}" sibTransId="{65064C2D-54A3-4975-AE9C-0AD4F47C1670}"/>
    <dgm:cxn modelId="{4EEF40FD-C973-45C2-B0A3-CDB9298B57F1}" type="presParOf" srcId="{4A195633-9DA6-467A-BD21-EEB71A03EE18}" destId="{3E39D512-3786-4191-9D55-9135448E5930}" srcOrd="0" destOrd="0" presId="urn:microsoft.com/office/officeart/2018/5/layout/CenteredIconLabelDescriptionList"/>
    <dgm:cxn modelId="{2DEB8DC5-742C-4D2A-AC09-6F391486CBC5}" type="presParOf" srcId="{3E39D512-3786-4191-9D55-9135448E5930}" destId="{BC0A0A0E-8D8A-419C-A1D6-C869102F72DB}" srcOrd="0" destOrd="0" presId="urn:microsoft.com/office/officeart/2018/5/layout/CenteredIconLabelDescriptionList"/>
    <dgm:cxn modelId="{631481A4-E17B-4336-BD42-D886A6DC1718}" type="presParOf" srcId="{3E39D512-3786-4191-9D55-9135448E5930}" destId="{4A3A3B6E-C47D-470E-9D04-7A2EADAFD69A}" srcOrd="1" destOrd="0" presId="urn:microsoft.com/office/officeart/2018/5/layout/CenteredIconLabelDescriptionList"/>
    <dgm:cxn modelId="{5B0AC481-39E4-4AA0-819A-18F0B0F7E593}" type="presParOf" srcId="{3E39D512-3786-4191-9D55-9135448E5930}" destId="{C157C5C2-6CAA-444F-BDD3-C0280293F1EA}" srcOrd="2" destOrd="0" presId="urn:microsoft.com/office/officeart/2018/5/layout/CenteredIconLabelDescriptionList"/>
    <dgm:cxn modelId="{061B592C-56CD-46F3-B03A-0098BD7F5FCD}" type="presParOf" srcId="{3E39D512-3786-4191-9D55-9135448E5930}" destId="{5C368815-8C33-4D7E-83EF-3F12A09F51F0}" srcOrd="3" destOrd="0" presId="urn:microsoft.com/office/officeart/2018/5/layout/CenteredIconLabelDescriptionList"/>
    <dgm:cxn modelId="{586C609E-9F79-4A2C-B955-A54AF79CAF3B}" type="presParOf" srcId="{3E39D512-3786-4191-9D55-9135448E5930}" destId="{FE898A11-AED7-4542-9F4A-B30A04D0B990}" srcOrd="4" destOrd="0" presId="urn:microsoft.com/office/officeart/2018/5/layout/CenteredIconLabelDescriptionList"/>
    <dgm:cxn modelId="{5FF9DF41-D7D3-454B-9876-8294E7B22ADA}" type="presParOf" srcId="{4A195633-9DA6-467A-BD21-EEB71A03EE18}" destId="{DB5D14C5-11C1-4909-A06B-2A677D9A54C1}" srcOrd="1" destOrd="0" presId="urn:microsoft.com/office/officeart/2018/5/layout/CenteredIconLabelDescriptionList"/>
    <dgm:cxn modelId="{29A9FF44-0C16-4D71-A0BE-267422BBA83E}" type="presParOf" srcId="{4A195633-9DA6-467A-BD21-EEB71A03EE18}" destId="{13E6E6F8-46D2-4811-BDF6-5F26C50354BE}" srcOrd="2" destOrd="0" presId="urn:microsoft.com/office/officeart/2018/5/layout/CenteredIconLabelDescriptionList"/>
    <dgm:cxn modelId="{FF22B4B1-7D29-4B55-83BC-2623EAF4841B}" type="presParOf" srcId="{13E6E6F8-46D2-4811-BDF6-5F26C50354BE}" destId="{65FE61E6-2DDE-429A-814B-E4FA4FFC70F2}" srcOrd="0" destOrd="0" presId="urn:microsoft.com/office/officeart/2018/5/layout/CenteredIconLabelDescriptionList"/>
    <dgm:cxn modelId="{1D19CAC5-ADF5-4E1B-A7D7-FF50166C3266}" type="presParOf" srcId="{13E6E6F8-46D2-4811-BDF6-5F26C50354BE}" destId="{F94B8DEF-1057-4EBF-8510-D3922CCF132E}" srcOrd="1" destOrd="0" presId="urn:microsoft.com/office/officeart/2018/5/layout/CenteredIconLabelDescriptionList"/>
    <dgm:cxn modelId="{18A0F4CD-1A80-451F-9E78-8F44DD3EA33A}" type="presParOf" srcId="{13E6E6F8-46D2-4811-BDF6-5F26C50354BE}" destId="{99CD3856-5213-492C-B46D-9CA321B34219}" srcOrd="2" destOrd="0" presId="urn:microsoft.com/office/officeart/2018/5/layout/CenteredIconLabelDescriptionList"/>
    <dgm:cxn modelId="{EAF60E88-1BE9-42FF-86FC-26483EA158BD}" type="presParOf" srcId="{13E6E6F8-46D2-4811-BDF6-5F26C50354BE}" destId="{D9906724-2106-4A84-861D-6DED40D9C21B}" srcOrd="3" destOrd="0" presId="urn:microsoft.com/office/officeart/2018/5/layout/CenteredIconLabelDescriptionList"/>
    <dgm:cxn modelId="{F2E4EDAB-A1AE-481D-AF11-1C863B12D380}" type="presParOf" srcId="{13E6E6F8-46D2-4811-BDF6-5F26C50354BE}" destId="{7D624645-1F54-44BA-A009-0B6D17734303}" srcOrd="4" destOrd="0" presId="urn:microsoft.com/office/officeart/2018/5/layout/CenteredIconLabelDescriptionList"/>
    <dgm:cxn modelId="{23F72B7B-5C6B-483E-8F90-3661FDED8290}" type="presParOf" srcId="{4A195633-9DA6-467A-BD21-EEB71A03EE18}" destId="{A7C94532-211F-48FF-8BAA-649722E36F69}" srcOrd="3" destOrd="0" presId="urn:microsoft.com/office/officeart/2018/5/layout/CenteredIconLabelDescriptionList"/>
    <dgm:cxn modelId="{7E1058EA-E9C5-409F-934E-ECD2AEDB4F21}" type="presParOf" srcId="{4A195633-9DA6-467A-BD21-EEB71A03EE18}" destId="{636F6EF3-7BA7-4BC7-B024-7C03E422BB3E}" srcOrd="4" destOrd="0" presId="urn:microsoft.com/office/officeart/2018/5/layout/CenteredIconLabelDescriptionList"/>
    <dgm:cxn modelId="{5087EF2E-6D4F-4952-B683-EB975E3D7C4F}" type="presParOf" srcId="{636F6EF3-7BA7-4BC7-B024-7C03E422BB3E}" destId="{7E213B8D-90CC-4923-A781-86B2BB859C1F}" srcOrd="0" destOrd="0" presId="urn:microsoft.com/office/officeart/2018/5/layout/CenteredIconLabelDescriptionList"/>
    <dgm:cxn modelId="{5F5B22B9-31A1-4857-997C-57B937BEB4B8}" type="presParOf" srcId="{636F6EF3-7BA7-4BC7-B024-7C03E422BB3E}" destId="{073228B2-1E31-4712-829C-C636937E6844}" srcOrd="1" destOrd="0" presId="urn:microsoft.com/office/officeart/2018/5/layout/CenteredIconLabelDescriptionList"/>
    <dgm:cxn modelId="{AE1CB7C1-7BF8-49D0-905A-07EE94A05BA7}" type="presParOf" srcId="{636F6EF3-7BA7-4BC7-B024-7C03E422BB3E}" destId="{C65891B0-638F-4432-881C-5D477398A1A2}" srcOrd="2" destOrd="0" presId="urn:microsoft.com/office/officeart/2018/5/layout/CenteredIconLabelDescriptionList"/>
    <dgm:cxn modelId="{56025185-BA6A-447F-95B6-A397B38D05FD}" type="presParOf" srcId="{636F6EF3-7BA7-4BC7-B024-7C03E422BB3E}" destId="{0AE09AE8-238A-49BD-AFC3-4D95CA4806CC}" srcOrd="3" destOrd="0" presId="urn:microsoft.com/office/officeart/2018/5/layout/CenteredIconLabelDescriptionList"/>
    <dgm:cxn modelId="{8E4548FB-4061-4BD1-8F76-406D0B4BD746}" type="presParOf" srcId="{636F6EF3-7BA7-4BC7-B024-7C03E422BB3E}" destId="{8346A89D-7A07-432D-9AAE-D1A52DD2C0E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0A0A0E-8D8A-419C-A1D6-C869102F72DB}">
      <dsp:nvSpPr>
        <dsp:cNvPr id="0" name=""/>
        <dsp:cNvSpPr/>
      </dsp:nvSpPr>
      <dsp:spPr>
        <a:xfrm>
          <a:off x="4461853" y="104857"/>
          <a:ext cx="1048810" cy="10144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57C5C2-6CAA-444F-BDD3-C0280293F1EA}">
      <dsp:nvSpPr>
        <dsp:cNvPr id="0" name=""/>
        <dsp:cNvSpPr/>
      </dsp:nvSpPr>
      <dsp:spPr>
        <a:xfrm>
          <a:off x="9891" y="1171965"/>
          <a:ext cx="2996602" cy="4347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b="1" kern="1200" dirty="0">
              <a:solidFill>
                <a:schemeClr val="tx2"/>
              </a:solidFill>
              <a:latin typeface="+mn-lt"/>
              <a:ea typeface="+mn-ea"/>
              <a:cs typeface="+mn-cs"/>
            </a:rPr>
            <a:t>Python Query</a:t>
          </a:r>
        </a:p>
      </dsp:txBody>
      <dsp:txXfrm>
        <a:off x="9891" y="1171965"/>
        <a:ext cx="2996602" cy="434782"/>
      </dsp:txXfrm>
    </dsp:sp>
    <dsp:sp modelId="{FE898A11-AED7-4542-9F4A-B30A04D0B990}">
      <dsp:nvSpPr>
        <dsp:cNvPr id="0" name=""/>
        <dsp:cNvSpPr/>
      </dsp:nvSpPr>
      <dsp:spPr>
        <a:xfrm>
          <a:off x="49416" y="1611333"/>
          <a:ext cx="2996602" cy="2106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637052"/>
              </a:solidFill>
              <a:latin typeface="Calibri" panose="020F0502020204030204"/>
              <a:ea typeface="+mn-ea"/>
              <a:cs typeface="Calibri"/>
            </a:rPr>
            <a:t>- </a:t>
          </a:r>
          <a:r>
            <a:rPr lang="en-US" sz="2400" kern="1200" dirty="0">
              <a:solidFill>
                <a:schemeClr val="tx2"/>
              </a:solidFill>
              <a:latin typeface="+mn-lt"/>
              <a:ea typeface="+mn-ea"/>
              <a:cs typeface="Calibri"/>
            </a:rPr>
            <a:t>Transformation : Merge datasets</a:t>
          </a:r>
          <a:endParaRPr lang="en-US" sz="1700" kern="1200" dirty="0"/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2"/>
              </a:solidFill>
              <a:latin typeface="+mn-lt"/>
              <a:ea typeface="+mn-ea"/>
              <a:cs typeface="Calibri"/>
            </a:rPr>
            <a:t>- Load into PostgreSQL database</a:t>
          </a: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2"/>
              </a:solidFill>
              <a:latin typeface="+mn-lt"/>
              <a:ea typeface="+mn-ea"/>
              <a:cs typeface="Calibri"/>
            </a:rPr>
            <a:t>-Make Visuals </a:t>
          </a:r>
        </a:p>
      </dsp:txBody>
      <dsp:txXfrm>
        <a:off x="49416" y="1611333"/>
        <a:ext cx="2996602" cy="2106088"/>
      </dsp:txXfrm>
    </dsp:sp>
    <dsp:sp modelId="{65FE61E6-2DDE-429A-814B-E4FA4FFC70F2}">
      <dsp:nvSpPr>
        <dsp:cNvPr id="0" name=""/>
        <dsp:cNvSpPr/>
      </dsp:nvSpPr>
      <dsp:spPr>
        <a:xfrm>
          <a:off x="1002574" y="0"/>
          <a:ext cx="1048810" cy="1014491"/>
        </a:xfrm>
        <a:prstGeom prst="lightningBolt">
          <a:avLst/>
        </a:prstGeom>
        <a:solidFill>
          <a:schemeClr val="accent5">
            <a:hueOff val="1063560"/>
            <a:satOff val="-11946"/>
            <a:lumOff val="-2549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CD3856-5213-492C-B46D-9CA321B34219}">
      <dsp:nvSpPr>
        <dsp:cNvPr id="0" name=""/>
        <dsp:cNvSpPr/>
      </dsp:nvSpPr>
      <dsp:spPr>
        <a:xfrm>
          <a:off x="3530898" y="1171965"/>
          <a:ext cx="2996602" cy="4347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b="1" kern="1200" dirty="0">
              <a:solidFill>
                <a:srgbClr val="637052"/>
              </a:solidFill>
              <a:latin typeface="Calibri" panose="020F0502020204030204"/>
              <a:ea typeface="+mn-ea"/>
              <a:cs typeface="+mn-cs"/>
            </a:rPr>
            <a:t>ERD Database</a:t>
          </a:r>
        </a:p>
      </dsp:txBody>
      <dsp:txXfrm>
        <a:off x="3530898" y="1171965"/>
        <a:ext cx="2996602" cy="434782"/>
      </dsp:txXfrm>
    </dsp:sp>
    <dsp:sp modelId="{7D624645-1F54-44BA-A009-0B6D17734303}">
      <dsp:nvSpPr>
        <dsp:cNvPr id="0" name=""/>
        <dsp:cNvSpPr/>
      </dsp:nvSpPr>
      <dsp:spPr>
        <a:xfrm>
          <a:off x="3570454" y="1679991"/>
          <a:ext cx="2996602" cy="2106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637052"/>
              </a:solidFill>
              <a:latin typeface="Calibri" panose="020F0502020204030204"/>
              <a:ea typeface="+mn-ea"/>
              <a:cs typeface="Calibri"/>
            </a:rPr>
            <a:t>- Seven Tables</a:t>
          </a: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637052"/>
              </a:solidFill>
              <a:latin typeface="Calibri" panose="020F0502020204030204"/>
              <a:ea typeface="+mn-ea"/>
              <a:cs typeface="Calibri"/>
            </a:rPr>
            <a:t>- Use AWS to upload our data</a:t>
          </a:r>
        </a:p>
      </dsp:txBody>
      <dsp:txXfrm>
        <a:off x="3570454" y="1679991"/>
        <a:ext cx="2996602" cy="2106088"/>
      </dsp:txXfrm>
    </dsp:sp>
    <dsp:sp modelId="{7E213B8D-90CC-4923-A781-86B2BB859C1F}">
      <dsp:nvSpPr>
        <dsp:cNvPr id="0" name=""/>
        <dsp:cNvSpPr/>
      </dsp:nvSpPr>
      <dsp:spPr>
        <a:xfrm>
          <a:off x="8025802" y="0"/>
          <a:ext cx="1048810" cy="10144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5891B0-638F-4432-881C-5D477398A1A2}">
      <dsp:nvSpPr>
        <dsp:cNvPr id="0" name=""/>
        <dsp:cNvSpPr/>
      </dsp:nvSpPr>
      <dsp:spPr>
        <a:xfrm>
          <a:off x="7051906" y="1171965"/>
          <a:ext cx="2996602" cy="4347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b="1" kern="1200" dirty="0">
              <a:solidFill>
                <a:srgbClr val="637052"/>
              </a:solidFill>
              <a:latin typeface="Calibri" panose="020F0502020204030204"/>
              <a:ea typeface="+mn-ea"/>
              <a:cs typeface="+mn-cs"/>
            </a:rPr>
            <a:t>Python Flask</a:t>
          </a:r>
        </a:p>
      </dsp:txBody>
      <dsp:txXfrm>
        <a:off x="7051906" y="1171965"/>
        <a:ext cx="2996602" cy="434782"/>
      </dsp:txXfrm>
    </dsp:sp>
    <dsp:sp modelId="{8346A89D-7A07-432D-9AAE-D1A52DD2C0E7}">
      <dsp:nvSpPr>
        <dsp:cNvPr id="0" name=""/>
        <dsp:cNvSpPr/>
      </dsp:nvSpPr>
      <dsp:spPr>
        <a:xfrm>
          <a:off x="7051906" y="1679991"/>
          <a:ext cx="2996602" cy="2106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637052"/>
              </a:solidFill>
              <a:latin typeface="Calibri" panose="020F0502020204030204"/>
              <a:ea typeface="+mn-ea"/>
              <a:cs typeface="Calibri"/>
            </a:rPr>
            <a:t>- app.py </a:t>
          </a: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637052"/>
              </a:solidFill>
              <a:latin typeface="Calibri" panose="020F0502020204030204"/>
              <a:ea typeface="+mn-ea"/>
              <a:cs typeface="Calibri"/>
            </a:rPr>
            <a:t>- Pulls template and other files together to render data</a:t>
          </a:r>
        </a:p>
      </dsp:txBody>
      <dsp:txXfrm>
        <a:off x="7051906" y="1679991"/>
        <a:ext cx="2996602" cy="21060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7/18/2020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322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7/18/2020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890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7/18/2020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275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7/18/2020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001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7/18/2020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530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7/18/2020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446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7/18/2020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31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7/18/2020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48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7/18/2020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28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7/18/2020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798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7/18/2020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2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7/18/2020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55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airbnb-machine-learning.herokuapp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Home%20Laptop\Downloads\Retrived%20from%20http:\insideairbnb.com\get-the-data.html%3ffbclid=IwAR3oQMff1KDiNgy_0SY50yW7ai5NqaKyo_coqher_olYMTx8mJbonX-8KVQ" TargetMode="External"/><Relationship Id="rId2" Type="http://schemas.openxmlformats.org/officeDocument/2006/relationships/hyperlink" Target="https://www.kaggle.com/oindrilasen/la-airbnb-listing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AE29-6D9A-D24E-BB30-D67959B81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1111" y="1076602"/>
            <a:ext cx="8298592" cy="2352398"/>
          </a:xfrm>
        </p:spPr>
        <p:txBody>
          <a:bodyPr>
            <a:normAutofit/>
          </a:bodyPr>
          <a:lstStyle/>
          <a:p>
            <a:pPr algn="ctr"/>
            <a:r>
              <a:rPr lang="en-US" sz="5400">
                <a:latin typeface="American Typewriter"/>
              </a:rPr>
              <a:t>Hedonic Pricing Model For Airbnb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16085B-0B98-C64B-9C96-D77F4EC5F4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99531" y="4636228"/>
            <a:ext cx="7861751" cy="1405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>
                <a:latin typeface="American Typewriter"/>
              </a:rPr>
              <a:t>Andrew McGraw, Maryam Tabatabaei, Cade Schkerke, Qixuan Wang, Karly Ringstad, Nathanuel Martin</a:t>
            </a:r>
            <a:endParaRPr lang="en-US" dirty="0">
              <a:cs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09804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1A72E-EDA0-0F40-8B9E-EB9CFE2E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198" y="67996"/>
            <a:ext cx="10426908" cy="1450757"/>
          </a:xfrm>
        </p:spPr>
        <p:txBody>
          <a:bodyPr/>
          <a:lstStyle/>
          <a:p>
            <a:pPr algn="ctr"/>
            <a:r>
              <a:rPr lang="en-US" dirty="0">
                <a:latin typeface="American Typewriter"/>
              </a:rPr>
              <a:t>K-Means Clustering</a:t>
            </a:r>
            <a:endParaRPr lang="en-US" dirty="0"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FD919-B2AA-534C-98D8-BAC081D3A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167" y="1896979"/>
            <a:ext cx="10465633" cy="4279984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2"/>
                </a:solidFill>
                <a:cs typeface="Calibri"/>
              </a:rPr>
              <a:t>Find cluster centers that minimize the sum of distances between data samples and their associated cluster centers.</a:t>
            </a:r>
          </a:p>
          <a:p>
            <a:pPr marL="0" indent="0">
              <a:buNone/>
            </a:pPr>
            <a:endParaRPr lang="en-US" dirty="0">
              <a:latin typeface="American Typewriter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B77C73-5F24-5E4E-B4AE-7CFE144C0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432" y="2841542"/>
            <a:ext cx="4876800" cy="349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D9D240-4CDF-834D-9866-97B8BA6E87D4}"/>
              </a:ext>
            </a:extLst>
          </p:cNvPr>
          <p:cNvSpPr txBox="1"/>
          <p:nvPr/>
        </p:nvSpPr>
        <p:spPr>
          <a:xfrm>
            <a:off x="888167" y="2696576"/>
            <a:ext cx="5185611" cy="40934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tx2"/>
                </a:solidFill>
                <a:cs typeface="Calibri"/>
              </a:rPr>
              <a:t>kmeans = KMeans(n_clusters=3, random_state=1)</a:t>
            </a:r>
          </a:p>
          <a:p>
            <a:pPr marL="285750" indent="-285750">
              <a:buFont typeface="Arial"/>
              <a:buChar char="•"/>
            </a:pPr>
            <a:br>
              <a:rPr lang="en-US" sz="2400" dirty="0">
                <a:solidFill>
                  <a:schemeClr val="tx2"/>
                </a:solidFill>
                <a:cs typeface="Calibri"/>
              </a:rPr>
            </a:br>
            <a:r>
              <a:rPr lang="en-US" sz="2400" dirty="0">
                <a:solidFill>
                  <a:schemeClr val="tx2"/>
                </a:solidFill>
                <a:cs typeface="Calibri"/>
              </a:rPr>
              <a:t>kmeans.fit(pc_data)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chemeClr val="tx2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tx2"/>
                </a:solidFill>
                <a:cs typeface="Calibri"/>
              </a:rPr>
              <a:t>predicted_clusters = kmeans.predict(pc_data)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chemeClr val="tx2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tx2"/>
                </a:solidFill>
                <a:cs typeface="Calibri"/>
              </a:rPr>
              <a:t>kmeans.score(pc_data)</a:t>
            </a:r>
            <a:br>
              <a:rPr lang="en-US" sz="2400" dirty="0">
                <a:solidFill>
                  <a:schemeClr val="tx2"/>
                </a:solidFill>
                <a:cs typeface="Calibri"/>
              </a:rPr>
            </a:br>
            <a:r>
              <a:rPr lang="en-US" sz="2400" dirty="0">
                <a:solidFill>
                  <a:schemeClr val="tx2"/>
                </a:solidFill>
                <a:cs typeface="Calibri"/>
              </a:rPr>
              <a:t>-4.308237925188447e+18</a:t>
            </a: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merican Typewriter"/>
            </a:endParaRPr>
          </a:p>
        </p:txBody>
      </p:sp>
    </p:spTree>
    <p:extLst>
      <p:ext uri="{BB962C8B-B14F-4D97-AF65-F5344CB8AC3E}">
        <p14:creationId xmlns:p14="http://schemas.microsoft.com/office/powerpoint/2010/main" val="4082954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4F452AA-3A15-4D47-888D-E9F15CA5A21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075267" y="523875"/>
            <a:ext cx="5314950" cy="2905125"/>
          </a:xfrm>
        </p:spPr>
      </p:pic>
      <p:pic>
        <p:nvPicPr>
          <p:cNvPr id="7" name="Picture 6" descr="A picture containing game&#10;&#10;Description automatically generated">
            <a:extLst>
              <a:ext uri="{FF2B5EF4-FFF2-40B4-BE49-F238E27FC236}">
                <a16:creationId xmlns:a16="http://schemas.microsoft.com/office/drawing/2014/main" id="{1C7950A0-590F-7047-95C4-5CDD3ABE9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150" y="3541781"/>
            <a:ext cx="7414009" cy="26442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72AB57-A1C9-EF46-92C7-8CA976365795}"/>
              </a:ext>
            </a:extLst>
          </p:cNvPr>
          <p:cNvSpPr txBox="1"/>
          <p:nvPr/>
        </p:nvSpPr>
        <p:spPr>
          <a:xfrm>
            <a:off x="585224" y="3855612"/>
            <a:ext cx="2622884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2400" dirty="0">
                <a:solidFill>
                  <a:schemeClr val="tx2"/>
                </a:solidFill>
                <a:cs typeface="Calibri"/>
              </a:rPr>
              <a:t>The relationship between the number of host for Airbnb throughout the years.</a:t>
            </a:r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FB7D17E6-1AAF-8D4A-A94E-FF9B2EC225A8}"/>
              </a:ext>
            </a:extLst>
          </p:cNvPr>
          <p:cNvSpPr/>
          <p:nvPr/>
        </p:nvSpPr>
        <p:spPr>
          <a:xfrm rot="10800000">
            <a:off x="3210021" y="4564525"/>
            <a:ext cx="1410427" cy="409074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82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309589-7502-E74C-B065-EC1ED9E5AA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18484" y="1829395"/>
            <a:ext cx="5957687" cy="431103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649DC8-1CE2-4C08-AD1E-C602A9638DE0}"/>
              </a:ext>
            </a:extLst>
          </p:cNvPr>
          <p:cNvSpPr txBox="1"/>
          <p:nvPr/>
        </p:nvSpPr>
        <p:spPr>
          <a:xfrm>
            <a:off x="1789906" y="1020619"/>
            <a:ext cx="86121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American Typewriter"/>
              </a:rPr>
              <a:t>Price Differences by Location</a:t>
            </a:r>
            <a:endParaRPr lang="en-US" sz="36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8658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lose up of a device&#10;&#10;Description automatically generated">
            <a:extLst>
              <a:ext uri="{FF2B5EF4-FFF2-40B4-BE49-F238E27FC236}">
                <a16:creationId xmlns:a16="http://schemas.microsoft.com/office/drawing/2014/main" id="{099DF49A-F528-B04F-951D-FE00165997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1031159" y="1047239"/>
            <a:ext cx="4208936" cy="5984311"/>
          </a:xfr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2DA06D8-C9D8-8E4C-BDEC-6C6867BAA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533" y="1847692"/>
            <a:ext cx="6031723" cy="43875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AB04E2-B791-5346-8DD7-0D7754162AAE}"/>
              </a:ext>
            </a:extLst>
          </p:cNvPr>
          <p:cNvSpPr txBox="1"/>
          <p:nvPr/>
        </p:nvSpPr>
        <p:spPr>
          <a:xfrm>
            <a:off x="6759463" y="622742"/>
            <a:ext cx="3801979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American Typewriter"/>
              </a:rPr>
              <a:t> Top 10 property amenities by features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75D4C-A722-C647-B7CD-22EC373CBEC5}"/>
              </a:ext>
            </a:extLst>
          </p:cNvPr>
          <p:cNvSpPr txBox="1"/>
          <p:nvPr/>
        </p:nvSpPr>
        <p:spPr>
          <a:xfrm>
            <a:off x="897753" y="807407"/>
            <a:ext cx="4475747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American Typewriter"/>
              </a:rPr>
              <a:t> Top 20 properties by the price 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380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A3621CDF-05CA-464E-A6AF-EAE5C92262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941" y="628862"/>
            <a:ext cx="4874055" cy="4209412"/>
          </a:xfrm>
        </p:spPr>
      </p:pic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2525D4E0-95A6-D243-9703-98C2DEB6BF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94"/>
          <a:stretch/>
        </p:blipFill>
        <p:spPr>
          <a:xfrm>
            <a:off x="5320996" y="788015"/>
            <a:ext cx="6798560" cy="389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63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4F1C3-1B7B-4E68-B0A1-70B555B45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082" y="506197"/>
            <a:ext cx="9601200" cy="977900"/>
          </a:xfrm>
        </p:spPr>
        <p:txBody>
          <a:bodyPr>
            <a:normAutofit/>
          </a:bodyPr>
          <a:lstStyle/>
          <a:p>
            <a:pPr algn="ctr"/>
            <a:r>
              <a:rPr lang="en-US" sz="5400">
                <a:latin typeface="American Typewriter" panose="02090604020004020304" pitchFamily="18" charset="77"/>
              </a:rPr>
              <a:t>Choropleth Leaflet Map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42052404-7B6A-A641-9393-23A7B1323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1884" y="1812250"/>
            <a:ext cx="7936892" cy="428777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26328C-752B-CF43-B1AD-31692E5C5B41}"/>
              </a:ext>
            </a:extLst>
          </p:cNvPr>
          <p:cNvSpPr txBox="1"/>
          <p:nvPr/>
        </p:nvSpPr>
        <p:spPr>
          <a:xfrm>
            <a:off x="174879" y="2568478"/>
            <a:ext cx="3645132" cy="24457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2400" dirty="0">
                <a:solidFill>
                  <a:schemeClr val="tx2"/>
                </a:solidFill>
                <a:cs typeface="Calibri"/>
              </a:rPr>
              <a:t>This map shows each neighborhood in LA that has Airbnb’s. </a:t>
            </a:r>
          </a:p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endParaRPr lang="en-US" sz="2400" dirty="0">
              <a:solidFill>
                <a:schemeClr val="tx2"/>
              </a:solidFill>
              <a:cs typeface="Calibri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2400" dirty="0">
                <a:solidFill>
                  <a:schemeClr val="tx2"/>
                </a:solidFill>
                <a:cs typeface="Calibri"/>
              </a:rPr>
              <a:t>Combination of GeoJSON and Flask</a:t>
            </a:r>
          </a:p>
        </p:txBody>
      </p:sp>
    </p:spTree>
    <p:extLst>
      <p:ext uri="{BB962C8B-B14F-4D97-AF65-F5344CB8AC3E}">
        <p14:creationId xmlns:p14="http://schemas.microsoft.com/office/powerpoint/2010/main" val="990044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6BE03-AC5F-4951-9768-B6808DE9B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865" y="153842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en-US" sz="5400">
                <a:latin typeface="American Typewriter"/>
              </a:rPr>
              <a:t>Room Type Dashboard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450771D0-F989-6A42-94A9-CCCFA0DEE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373" y="1880899"/>
            <a:ext cx="10928990" cy="4201679"/>
          </a:xfrm>
        </p:spPr>
      </p:pic>
    </p:spTree>
    <p:extLst>
      <p:ext uri="{BB962C8B-B14F-4D97-AF65-F5344CB8AC3E}">
        <p14:creationId xmlns:p14="http://schemas.microsoft.com/office/powerpoint/2010/main" val="1204089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CE9C-A399-4783-ABDE-0F90B3017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34940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en-US" sz="5400">
                <a:latin typeface="American Typewriter"/>
              </a:rPr>
              <a:t>LA Dashboard </a:t>
            </a:r>
            <a:endParaRPr lang="en-US" sz="5400">
              <a:latin typeface="American Typewriter" panose="02090604020004020304" pitchFamily="18" charset="77"/>
            </a:endParaRP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B31266EE-5684-764D-AF2A-962D6A0B74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797" y="1889747"/>
            <a:ext cx="11349945" cy="4187735"/>
          </a:xfrm>
        </p:spPr>
      </p:pic>
    </p:spTree>
    <p:extLst>
      <p:ext uri="{BB962C8B-B14F-4D97-AF65-F5344CB8AC3E}">
        <p14:creationId xmlns:p14="http://schemas.microsoft.com/office/powerpoint/2010/main" val="644533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4D395-A66C-4BA3-A47D-DB78F34DE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6141" y="330237"/>
            <a:ext cx="3634132" cy="685499"/>
          </a:xfrm>
        </p:spPr>
        <p:txBody>
          <a:bodyPr vert="horz" lIns="0" tIns="45720" rIns="0" bIns="45720" rtlCol="0" anchor="t">
            <a:noAutofit/>
          </a:bodyPr>
          <a:lstStyle/>
          <a:p>
            <a:pPr marL="0" indent="0" algn="ctr">
              <a:buNone/>
            </a:pPr>
            <a:r>
              <a:rPr lang="en-US" sz="4800" dirty="0">
                <a:latin typeface="American Typewriter"/>
              </a:rPr>
              <a:t>Price Models</a:t>
            </a:r>
            <a:endParaRPr lang="en-US" sz="4800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latin typeface="American Typewriter"/>
              <a:cs typeface="Calibri" panose="020F0502020204030204"/>
            </a:endParaRPr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FD1A05DD-953F-7343-A362-353CECDB7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" y="-259"/>
            <a:ext cx="3316800" cy="3260412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10C33AA6-D695-6142-9A2B-834B07711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141" y="850"/>
            <a:ext cx="3671036" cy="3261008"/>
          </a:xfrm>
          <a:prstGeom prst="rect">
            <a:avLst/>
          </a:prstGeom>
        </p:spPr>
      </p:pic>
      <p:pic>
        <p:nvPicPr>
          <p:cNvPr id="2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E7E3E9F1-3116-4494-A3D1-8F7B76871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7" y="3202688"/>
            <a:ext cx="3311577" cy="3138363"/>
          </a:xfrm>
          <a:prstGeom prst="rect">
            <a:avLst/>
          </a:prstGeom>
        </p:spPr>
      </p:pic>
      <p:pic>
        <p:nvPicPr>
          <p:cNvPr id="4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5A6CE94E-47C1-466E-9491-960AD4E8B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9073" y="3090423"/>
            <a:ext cx="3480215" cy="32192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C9036C-D28D-4166-BFCF-5B48AF498E88}"/>
              </a:ext>
            </a:extLst>
          </p:cNvPr>
          <p:cNvSpPr txBox="1"/>
          <p:nvPr/>
        </p:nvSpPr>
        <p:spPr>
          <a:xfrm>
            <a:off x="7161968" y="2036026"/>
            <a:ext cx="3842478" cy="5355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3200" dirty="0">
                <a:solidFill>
                  <a:schemeClr val="tx2"/>
                </a:solidFill>
                <a:cs typeface="Calibri"/>
              </a:rPr>
              <a:t>Best Model: XGBoost</a:t>
            </a:r>
          </a:p>
        </p:txBody>
      </p:sp>
    </p:spTree>
    <p:extLst>
      <p:ext uri="{BB962C8B-B14F-4D97-AF65-F5344CB8AC3E}">
        <p14:creationId xmlns:p14="http://schemas.microsoft.com/office/powerpoint/2010/main" val="1458956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F4060-CF96-4540-A8AC-6D71983DD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85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latin typeface="American Typewriter" panose="02090604020004020304" pitchFamily="18" charset="77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03455-B0E9-4F22-BDB0-0AF04427D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1837267"/>
            <a:ext cx="11179387" cy="402336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2"/>
                </a:solidFill>
                <a:cs typeface="Calibri"/>
              </a:rPr>
              <a:t>Based on predictions from our models we concluded:</a:t>
            </a:r>
          </a:p>
          <a:p>
            <a:pPr marL="0" indent="0">
              <a:buNone/>
            </a:pPr>
            <a:endParaRPr lang="en-US" sz="2400" dirty="0">
              <a:solidFill>
                <a:schemeClr val="tx2"/>
              </a:solidFill>
              <a:cs typeface="Calibri"/>
            </a:endParaRPr>
          </a:p>
          <a:p>
            <a:pPr marL="749808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tx2"/>
                </a:solidFill>
                <a:cs typeface="Calibri"/>
              </a:rPr>
              <a:t>The most expensive neighborhoods to rent in are Bel-Air and Harbor City at $1300/night, and the least expensive is Huntington Park at $19/night.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tx2"/>
                </a:solidFill>
                <a:cs typeface="Calibri"/>
              </a:rPr>
              <a:t>Desirable neighborhoods have higher prices, the longer a person is registered as a host, the higher </a:t>
            </a:r>
            <a:r>
              <a:rPr lang="en-US" sz="2200">
                <a:solidFill>
                  <a:schemeClr val="tx2"/>
                </a:solidFill>
                <a:cs typeface="Calibri"/>
              </a:rPr>
              <a:t>the price. </a:t>
            </a:r>
            <a:endParaRPr lang="en-US" sz="2200" dirty="0">
              <a:solidFill>
                <a:schemeClr val="tx2"/>
              </a:solidFill>
              <a:cs typeface="Calibri"/>
            </a:endParaRPr>
          </a:p>
          <a:p>
            <a:pPr marL="749808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tx2"/>
                </a:solidFill>
                <a:cs typeface="Calibri"/>
              </a:rPr>
              <a:t>Amenities do influence price (slightly), with indoor fireplaces influencing the most, followed by hot tubs.</a:t>
            </a:r>
          </a:p>
          <a:p>
            <a:pPr marL="0" indent="0">
              <a:buNone/>
            </a:pPr>
            <a:endParaRPr lang="en-US" sz="2400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2"/>
                </a:solidFill>
                <a:cs typeface="Calibri"/>
              </a:rPr>
              <a:t>Heroku Application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/>
                </a:solidFill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https://airbnb-machine-learning.herokuapp.com/</a:t>
            </a:r>
            <a:endParaRPr lang="en-US" sz="2400" dirty="0">
              <a:solidFill>
                <a:schemeClr val="tx2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6882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4D05D-3B6C-A14B-8207-DADD48F3A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649" y="-1249"/>
            <a:ext cx="9601200" cy="1457793"/>
          </a:xfrm>
        </p:spPr>
        <p:txBody>
          <a:bodyPr>
            <a:normAutofit/>
          </a:bodyPr>
          <a:lstStyle/>
          <a:p>
            <a:pPr algn="ctr"/>
            <a:r>
              <a:rPr lang="en-US" sz="5400">
                <a:latin typeface="American Typewriter"/>
              </a:rPr>
              <a:t>Goals</a:t>
            </a:r>
            <a:endParaRPr lang="en-US" sz="5400">
              <a:latin typeface="American Typewriter" panose="02090604020004020304" pitchFamily="18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AA353-DF31-1C47-AB39-A8D820EB5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lvl="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>
                <a:solidFill>
                  <a:schemeClr val="tx2"/>
                </a:solidFill>
                <a:cs typeface="Calibri"/>
              </a:rPr>
              <a:t>Which neighborhood is least/most expensive in LA?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>
                <a:solidFill>
                  <a:schemeClr val="tx2"/>
                </a:solidFill>
                <a:cs typeface="Calibri"/>
              </a:rPr>
              <a:t>How is price impacted by reviews (NLP), room types, host, and neighborhood? 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>
                <a:solidFill>
                  <a:schemeClr val="tx2"/>
                </a:solidFill>
                <a:cs typeface="Calibri"/>
              </a:rPr>
              <a:t>How do offered amenities influence price?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>
                <a:solidFill>
                  <a:schemeClr val="tx2"/>
                </a:solidFill>
                <a:cs typeface="Calibri"/>
              </a:rPr>
              <a:t>Create multiple dashboards filtered by neighborhood, room type, price, host experience, and number of reviews from 2020 Airbnb data.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198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E220058-3FCE-496E-ADF2-D8A6961F3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193F809-7E50-4AAD-8E26-878207931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44603" y="4325112"/>
            <a:ext cx="71323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37AF301-FB15-4046-829E-1412CF33E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2"/>
            <a:ext cx="7319175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latin typeface="American Typewriter" panose="02090604020004020304" pitchFamily="18" charset="77"/>
              </a:rPr>
              <a:t>Questions</a:t>
            </a:r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F62CA30F-E20E-4E8B-AF53-EDA2C01E3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818" y="1944907"/>
            <a:ext cx="2449486" cy="244948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E9C5090-7D25-41E3-A6D3-CCAEE505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BF8809-0DAC-41E5-A212-ACB4A01BE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06726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26666-6355-4622-8539-0B541DE0C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042" y="297398"/>
            <a:ext cx="9601200" cy="1114553"/>
          </a:xfrm>
        </p:spPr>
        <p:txBody>
          <a:bodyPr>
            <a:normAutofit/>
          </a:bodyPr>
          <a:lstStyle/>
          <a:p>
            <a:pPr algn="ctr"/>
            <a:r>
              <a:rPr lang="en-US" sz="5400">
                <a:latin typeface="American Typewriter" panose="02090604020004020304" pitchFamily="18" charset="77"/>
              </a:rPr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BA827-9BAE-4D62-B017-5B72592D6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05" y="1868261"/>
            <a:ext cx="11631679" cy="338392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br>
              <a:rPr lang="en-US" sz="2200" dirty="0">
                <a:latin typeface="American Typewriter"/>
              </a:rPr>
            </a:br>
            <a:r>
              <a:rPr lang="en-US" sz="2400" dirty="0">
                <a:solidFill>
                  <a:schemeClr val="tx2"/>
                </a:solidFill>
                <a:cs typeface="Calibri"/>
              </a:rPr>
              <a:t>We used both supervised and unsupervised machine learning models to explore any connections and relationships between variables.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/>
                </a:solidFill>
                <a:cs typeface="Calibri"/>
              </a:rPr>
              <a:t>Examples include:</a:t>
            </a:r>
          </a:p>
          <a:p>
            <a:pPr marL="0" lvl="1"/>
            <a:r>
              <a:rPr lang="en-US" sz="2400" dirty="0">
                <a:solidFill>
                  <a:schemeClr val="tx2"/>
                </a:solidFill>
                <a:cs typeface="Calibri"/>
              </a:rPr>
              <a:t>Price</a:t>
            </a:r>
          </a:p>
          <a:p>
            <a:pPr marL="0" lvl="1"/>
            <a:r>
              <a:rPr lang="en-US" sz="2400" dirty="0">
                <a:solidFill>
                  <a:schemeClr val="tx2"/>
                </a:solidFill>
                <a:cs typeface="Calibri"/>
              </a:rPr>
              <a:t>Neighborhood</a:t>
            </a:r>
          </a:p>
          <a:p>
            <a:pPr marL="0" lvl="1"/>
            <a:r>
              <a:rPr lang="en-US" sz="2400" dirty="0">
                <a:solidFill>
                  <a:schemeClr val="tx2"/>
                </a:solidFill>
                <a:cs typeface="Calibri"/>
              </a:rPr>
              <a:t>Amenities</a:t>
            </a:r>
          </a:p>
          <a:p>
            <a:pPr marL="0" lvl="1"/>
            <a:r>
              <a:rPr lang="en-US" sz="2400" dirty="0">
                <a:solidFill>
                  <a:schemeClr val="tx2"/>
                </a:solidFill>
                <a:cs typeface="Calibri"/>
              </a:rPr>
              <a:t>Room-Type</a:t>
            </a:r>
          </a:p>
          <a:p>
            <a:pPr marL="0" lvl="1"/>
            <a:r>
              <a:rPr lang="en-US" sz="2400" dirty="0">
                <a:solidFill>
                  <a:schemeClr val="tx2"/>
                </a:solidFill>
                <a:cs typeface="Calibri"/>
              </a:rPr>
              <a:t>Guest Accommodation</a:t>
            </a:r>
          </a:p>
          <a:p>
            <a:pPr marL="383540" lvl="1"/>
            <a:endParaRPr lang="en-US" sz="2000" dirty="0">
              <a:latin typeface="American Typewriter"/>
              <a:cs typeface="Calibri" panose="020F0502020204030204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ABF519A-A642-4A3D-8332-48A3C367E82F}"/>
              </a:ext>
            </a:extLst>
          </p:cNvPr>
          <p:cNvSpPr txBox="1">
            <a:spLocks/>
          </p:cNvSpPr>
          <p:nvPr/>
        </p:nvSpPr>
        <p:spPr>
          <a:xfrm>
            <a:off x="238105" y="5512727"/>
            <a:ext cx="6680846" cy="794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American Typewriter"/>
              </a:rPr>
              <a:t>Old Source:</a:t>
            </a:r>
            <a:br>
              <a:rPr lang="en-US" sz="1600" b="1" dirty="0">
                <a:latin typeface="American Typewriter"/>
              </a:rPr>
            </a:br>
            <a:br>
              <a:rPr lang="en-US" sz="1600" b="1" dirty="0">
                <a:latin typeface="American Typewriter"/>
              </a:rPr>
            </a:br>
            <a:r>
              <a:rPr lang="en-US" sz="1600" b="1" dirty="0">
                <a:latin typeface="American Typewriter"/>
                <a:hlinkClick r:id="rId2"/>
              </a:rPr>
              <a:t>https://www.kaggle.com/oindrilasen/la-airbnb-listings</a:t>
            </a:r>
            <a:endParaRPr lang="en-US" sz="1600" b="1" dirty="0">
              <a:solidFill>
                <a:srgbClr val="44546A"/>
              </a:solidFill>
              <a:latin typeface="American Typewriter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D0D72D-38FD-A44B-A6AF-BE1E3122886B}"/>
              </a:ext>
            </a:extLst>
          </p:cNvPr>
          <p:cNvSpPr txBox="1"/>
          <p:nvPr/>
        </p:nvSpPr>
        <p:spPr>
          <a:xfrm>
            <a:off x="6832601" y="5475814"/>
            <a:ext cx="5336912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American Typewriter"/>
              </a:rPr>
              <a:t>New Source: </a:t>
            </a:r>
            <a:br>
              <a:rPr lang="en-US" sz="1600" b="1" dirty="0">
                <a:latin typeface="American Typewriter"/>
              </a:rPr>
            </a:br>
            <a:br>
              <a:rPr lang="en-US" sz="1600" b="1" dirty="0">
                <a:latin typeface="American Typewriter"/>
              </a:rPr>
            </a:br>
            <a:r>
              <a:rPr lang="en-US" sz="1600" b="1" dirty="0">
                <a:solidFill>
                  <a:schemeClr val="tx2"/>
                </a:solidFill>
                <a:latin typeface="American Typewri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http://insideairbnb.com/get-the-data.html</a:t>
            </a:r>
          </a:p>
        </p:txBody>
      </p:sp>
    </p:spTree>
    <p:extLst>
      <p:ext uri="{BB962C8B-B14F-4D97-AF65-F5344CB8AC3E}">
        <p14:creationId xmlns:p14="http://schemas.microsoft.com/office/powerpoint/2010/main" val="3888155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96DD5-517D-4A85-924F-F2D50A95F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16" y="130739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sz="5400">
                <a:latin typeface="American Typewriter" panose="02090604020004020304" pitchFamily="18" charset="77"/>
              </a:rPr>
              <a:t>Front End</a:t>
            </a:r>
          </a:p>
        </p:txBody>
      </p:sp>
      <p:sp>
        <p:nvSpPr>
          <p:cNvPr id="1399" name="TextBox 1398">
            <a:extLst>
              <a:ext uri="{FF2B5EF4-FFF2-40B4-BE49-F238E27FC236}">
                <a16:creationId xmlns:a16="http://schemas.microsoft.com/office/drawing/2014/main" id="{2412C600-DDCA-424D-A1ED-A1F9BBE3BD17}"/>
              </a:ext>
            </a:extLst>
          </p:cNvPr>
          <p:cNvSpPr txBox="1"/>
          <p:nvPr/>
        </p:nvSpPr>
        <p:spPr>
          <a:xfrm>
            <a:off x="853265" y="3493768"/>
            <a:ext cx="274320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HTML</a:t>
            </a:r>
            <a:endParaRPr lang="en-US" sz="2400" b="1" dirty="0">
              <a:solidFill>
                <a:schemeClr val="tx2"/>
              </a:solidFill>
              <a:cs typeface="Calibri"/>
            </a:endParaRPr>
          </a:p>
          <a:p>
            <a:pPr algn="ctr"/>
            <a:endParaRPr lang="en-US" sz="2400" dirty="0">
              <a:solidFill>
                <a:schemeClr val="tx2"/>
              </a:solidFill>
              <a:cs typeface="Calibri"/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  <a:cs typeface="Calibri"/>
              </a:rPr>
              <a:t>- Utilizes leaflet and Bootstrap libraries</a:t>
            </a:r>
          </a:p>
        </p:txBody>
      </p:sp>
      <p:sp>
        <p:nvSpPr>
          <p:cNvPr id="1400" name="TextBox 1399">
            <a:extLst>
              <a:ext uri="{FF2B5EF4-FFF2-40B4-BE49-F238E27FC236}">
                <a16:creationId xmlns:a16="http://schemas.microsoft.com/office/drawing/2014/main" id="{5A921621-7185-4BDE-B7B7-97FB0893E58E}"/>
              </a:ext>
            </a:extLst>
          </p:cNvPr>
          <p:cNvSpPr txBox="1"/>
          <p:nvPr/>
        </p:nvSpPr>
        <p:spPr>
          <a:xfrm>
            <a:off x="7754703" y="3431309"/>
            <a:ext cx="328034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solidFill>
                  <a:schemeClr val="tx2"/>
                </a:solidFill>
              </a:rPr>
              <a:t>CSS</a:t>
            </a:r>
            <a:endParaRPr lang="en-US" sz="2400" b="1">
              <a:solidFill>
                <a:schemeClr val="tx2"/>
              </a:solidFill>
              <a:cs typeface="Calibri"/>
            </a:endParaRPr>
          </a:p>
          <a:p>
            <a:pPr algn="ctr"/>
            <a:endParaRPr lang="en-US" sz="2400">
              <a:solidFill>
                <a:schemeClr val="tx2"/>
              </a:solidFill>
              <a:cs typeface="Calibri"/>
            </a:endParaRPr>
          </a:p>
          <a:p>
            <a:pPr algn="ctr"/>
            <a:r>
              <a:rPr lang="en-US" sz="2400">
                <a:solidFill>
                  <a:schemeClr val="tx2"/>
                </a:solidFill>
                <a:cs typeface="Calibri"/>
              </a:rPr>
              <a:t>- Format HTML elements</a:t>
            </a:r>
          </a:p>
          <a:p>
            <a:pPr algn="ctr"/>
            <a:r>
              <a:rPr lang="en-US" sz="2400">
                <a:solidFill>
                  <a:schemeClr val="tx2"/>
                </a:solidFill>
                <a:cs typeface="Calibri"/>
              </a:rPr>
              <a:t>- Bootstrap CSS</a:t>
            </a:r>
          </a:p>
        </p:txBody>
      </p:sp>
      <p:sp>
        <p:nvSpPr>
          <p:cNvPr id="1401" name="TextBox 1400">
            <a:extLst>
              <a:ext uri="{FF2B5EF4-FFF2-40B4-BE49-F238E27FC236}">
                <a16:creationId xmlns:a16="http://schemas.microsoft.com/office/drawing/2014/main" id="{E6906FAA-2D5E-4395-9698-EB5141F7B328}"/>
              </a:ext>
            </a:extLst>
          </p:cNvPr>
          <p:cNvSpPr txBox="1"/>
          <p:nvPr/>
        </p:nvSpPr>
        <p:spPr>
          <a:xfrm>
            <a:off x="4087033" y="3493768"/>
            <a:ext cx="329908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JavaScript</a:t>
            </a:r>
            <a:endParaRPr lang="en-US" sz="2400" b="1" dirty="0">
              <a:solidFill>
                <a:schemeClr val="tx2"/>
              </a:solidFill>
              <a:cs typeface="Calibri"/>
            </a:endParaRPr>
          </a:p>
          <a:p>
            <a:pPr algn="ctr"/>
            <a:endParaRPr lang="en-US" sz="2400" dirty="0">
              <a:solidFill>
                <a:schemeClr val="tx2"/>
              </a:solidFill>
              <a:cs typeface="Calibri"/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  <a:cs typeface="Calibri"/>
              </a:rPr>
              <a:t>- We used a GeoJSON file to design a leaflet map</a:t>
            </a:r>
          </a:p>
        </p:txBody>
      </p:sp>
      <p:pic>
        <p:nvPicPr>
          <p:cNvPr id="1402" name="Picture 140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C02C6D2-C426-4277-A784-A4D07D308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804" y="2012821"/>
            <a:ext cx="1133475" cy="1133475"/>
          </a:xfrm>
          <a:prstGeom prst="rect">
            <a:avLst/>
          </a:prstGeom>
        </p:spPr>
      </p:pic>
      <p:pic>
        <p:nvPicPr>
          <p:cNvPr id="1403" name="Picture 1403" descr="A close up of a logo&#10;&#10;Description automatically generated">
            <a:extLst>
              <a:ext uri="{FF2B5EF4-FFF2-40B4-BE49-F238E27FC236}">
                <a16:creationId xmlns:a16="http://schemas.microsoft.com/office/drawing/2014/main" id="{B5F28EAA-C961-45E0-867D-3380A39AB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345" y="2012820"/>
            <a:ext cx="1133475" cy="1133475"/>
          </a:xfrm>
          <a:prstGeom prst="rect">
            <a:avLst/>
          </a:prstGeom>
        </p:spPr>
      </p:pic>
      <p:pic>
        <p:nvPicPr>
          <p:cNvPr id="1404" name="Picture 1404" descr="A picture containing transport, wheel, drawing&#10;&#10;Description automatically generated">
            <a:extLst>
              <a:ext uri="{FF2B5EF4-FFF2-40B4-BE49-F238E27FC236}">
                <a16:creationId xmlns:a16="http://schemas.microsoft.com/office/drawing/2014/main" id="{16EF80E7-43A6-4E44-8FD3-790CCED79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0919" y="2012820"/>
            <a:ext cx="113347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7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02AE5-E426-461C-ABA7-D63C728DC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merican Typewriter" panose="02090604020004020304" pitchFamily="18" charset="77"/>
              </a:rPr>
              <a:t>Back End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9C19587-E873-3A45-BD35-BC53EFBF7B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0236424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1659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F358B-5B3F-4A57-BDCC-57E3CE180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>
                <a:latin typeface="American Typewriter" panose="02090604020004020304" pitchFamily="18" charset="77"/>
              </a:rPr>
              <a:t>Naïve Bayes Results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27547EF-2448-2D4B-9D3E-C73B3E7D5E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4789" y="4825274"/>
            <a:ext cx="8374878" cy="52179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D7D83C-432B-487C-B322-5C94E3DDD27C}"/>
              </a:ext>
            </a:extLst>
          </p:cNvPr>
          <p:cNvSpPr txBox="1"/>
          <p:nvPr/>
        </p:nvSpPr>
        <p:spPr>
          <a:xfrm>
            <a:off x="1099127" y="1941945"/>
            <a:ext cx="10207336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tx2"/>
                </a:solidFill>
                <a:cs typeface="Calibri"/>
              </a:rPr>
              <a:t>Used Bucketizer to categorize our reviews by score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tx2"/>
                </a:solidFill>
                <a:cs typeface="Calibri"/>
              </a:rPr>
              <a:t>Used Tokenizer for token creation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tx2"/>
                </a:solidFill>
                <a:cs typeface="Calibri"/>
              </a:rPr>
              <a:t>Created a UDF from lang_detect to identify English reviews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tx2"/>
                </a:solidFill>
                <a:cs typeface="Calibri"/>
              </a:rPr>
              <a:t>Created stop words from these reviews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tx2"/>
                </a:solidFill>
                <a:cs typeface="Calibri"/>
              </a:rPr>
              <a:t>Created Hashed dataframe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tx2"/>
                </a:solidFill>
                <a:cs typeface="Calibri"/>
              </a:rPr>
              <a:t>Created IDF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tx2"/>
                </a:solidFill>
                <a:cs typeface="Calibri"/>
              </a:rPr>
              <a:t>Vectorized and trained NB model to predict review scores</a:t>
            </a:r>
          </a:p>
        </p:txBody>
      </p:sp>
    </p:spTree>
    <p:extLst>
      <p:ext uri="{BB962C8B-B14F-4D97-AF65-F5344CB8AC3E}">
        <p14:creationId xmlns:p14="http://schemas.microsoft.com/office/powerpoint/2010/main" val="3826973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CBB85-A005-45C3-B455-396729913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361" y="228180"/>
            <a:ext cx="9758398" cy="11072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>
                <a:latin typeface="American Typewriter" panose="02090604020004020304" pitchFamily="18" charset="77"/>
              </a:rPr>
              <a:t>Word Cloud Maps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879C186-D259-4D83-993F-F86C0C50B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14" y="1802270"/>
            <a:ext cx="5659222" cy="41453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A2174D-CA51-B148-AD22-FEBEE93359FB}"/>
              </a:ext>
            </a:extLst>
          </p:cNvPr>
          <p:cNvSpPr txBox="1"/>
          <p:nvPr/>
        </p:nvSpPr>
        <p:spPr>
          <a:xfrm>
            <a:off x="7435194" y="2924329"/>
            <a:ext cx="377518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cs typeface="Calibri"/>
              </a:rPr>
              <a:t>Most frequent English words in the review comments.</a:t>
            </a:r>
          </a:p>
        </p:txBody>
      </p:sp>
    </p:spTree>
    <p:extLst>
      <p:ext uri="{BB962C8B-B14F-4D97-AF65-F5344CB8AC3E}">
        <p14:creationId xmlns:p14="http://schemas.microsoft.com/office/powerpoint/2010/main" val="2987893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5BD2B-7C19-45B0-A4D2-608E02A0E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074" y="1084321"/>
            <a:ext cx="10821715" cy="5815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800" cap="all" dirty="0">
                <a:latin typeface="American Typewriter"/>
              </a:rPr>
              <a:t>Topic Modeling: Positive &amp; Negative tuned Comments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A91BBE-49EB-42D8-A21B-CCAAA5280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93" y="1907741"/>
            <a:ext cx="5499879" cy="420091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A3B824-C4FC-4B57-8E9D-BE1A03CEE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356" y="1923428"/>
            <a:ext cx="5419061" cy="414895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146318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9E56076-DFB8-4751-B049-BEBB26A376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219"/>
          <a:stretch/>
        </p:blipFill>
        <p:spPr>
          <a:xfrm>
            <a:off x="-836" y="-2"/>
            <a:ext cx="12192836" cy="345717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AB6EB8-C5A2-4BC3-AB17-A8CCD4272C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764"/>
          <a:stretch/>
        </p:blipFill>
        <p:spPr>
          <a:xfrm>
            <a:off x="-842" y="3458558"/>
            <a:ext cx="12192841" cy="339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1460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Override1.xml><?xml version="1.0" encoding="utf-8"?>
<a:themeOverride xmlns:a="http://schemas.openxmlformats.org/drawingml/2006/main">
  <a:clrScheme name="Retrospect">
    <a:dk1>
      <a:srgbClr val="000000"/>
    </a:dk1>
    <a:lt1>
      <a:sysClr val="window" lastClr="FFFFFF"/>
    </a:lt1>
    <a:dk2>
      <a:srgbClr val="637052"/>
    </a:dk2>
    <a:lt2>
      <a:srgbClr val="CCDDEA"/>
    </a:lt2>
    <a:accent1>
      <a:srgbClr val="E48312"/>
    </a:accent1>
    <a:accent2>
      <a:srgbClr val="BD582C"/>
    </a:accent2>
    <a:accent3>
      <a:srgbClr val="865640"/>
    </a:accent3>
    <a:accent4>
      <a:srgbClr val="9B8357"/>
    </a:accent4>
    <a:accent5>
      <a:srgbClr val="C2BC80"/>
    </a:accent5>
    <a:accent6>
      <a:srgbClr val="94A088"/>
    </a:accent6>
    <a:hlink>
      <a:srgbClr val="2998E3"/>
    </a:hlink>
    <a:folHlink>
      <a:srgbClr val="8C8C8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</TotalTime>
  <Words>505</Words>
  <Application>Microsoft Office PowerPoint</Application>
  <PresentationFormat>Widescreen</PresentationFormat>
  <Paragraphs>80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American Typewriter</vt:lpstr>
      <vt:lpstr>Arial</vt:lpstr>
      <vt:lpstr>Calibri</vt:lpstr>
      <vt:lpstr>Calibri Light</vt:lpstr>
      <vt:lpstr>Franklin Gothic Book</vt:lpstr>
      <vt:lpstr>Retrospect</vt:lpstr>
      <vt:lpstr>Hedonic Pricing Model For Airbnb</vt:lpstr>
      <vt:lpstr>Goals</vt:lpstr>
      <vt:lpstr>Data Exploration</vt:lpstr>
      <vt:lpstr>Front End</vt:lpstr>
      <vt:lpstr>Back End</vt:lpstr>
      <vt:lpstr>Naïve Bayes Results</vt:lpstr>
      <vt:lpstr>Word Cloud Maps</vt:lpstr>
      <vt:lpstr>Topic Modeling: Positive &amp; Negative tuned Comments</vt:lpstr>
      <vt:lpstr>PowerPoint Presentation</vt:lpstr>
      <vt:lpstr>K-Means Clustering</vt:lpstr>
      <vt:lpstr>PowerPoint Presentation</vt:lpstr>
      <vt:lpstr>PowerPoint Presentation</vt:lpstr>
      <vt:lpstr>PowerPoint Presentation</vt:lpstr>
      <vt:lpstr>PowerPoint Presentation</vt:lpstr>
      <vt:lpstr>Choropleth Leaflet Map</vt:lpstr>
      <vt:lpstr>Room Type Dashboard</vt:lpstr>
      <vt:lpstr>LA Dashboard </vt:lpstr>
      <vt:lpstr>PowerPoint Presentation</vt:lpstr>
      <vt:lpstr>Conclusion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Hedonic Pricing Model For Los angeles Airbnb</dc:title>
  <dc:creator>Benjamin Laine</dc:creator>
  <cp:lastModifiedBy>Cade</cp:lastModifiedBy>
  <cp:revision>615</cp:revision>
  <dcterms:created xsi:type="dcterms:W3CDTF">2020-07-16T19:56:27Z</dcterms:created>
  <dcterms:modified xsi:type="dcterms:W3CDTF">2020-07-18T17:50:35Z</dcterms:modified>
</cp:coreProperties>
</file>